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300" r:id="rId2"/>
    <p:sldId id="324" r:id="rId3"/>
    <p:sldId id="325" r:id="rId4"/>
    <p:sldId id="323" r:id="rId5"/>
    <p:sldId id="291" r:id="rId6"/>
    <p:sldId id="362" r:id="rId7"/>
    <p:sldId id="327" r:id="rId8"/>
    <p:sldId id="336" r:id="rId9"/>
    <p:sldId id="334" r:id="rId10"/>
    <p:sldId id="310" r:id="rId11"/>
    <p:sldId id="337" r:id="rId12"/>
    <p:sldId id="313" r:id="rId13"/>
    <p:sldId id="314" r:id="rId14"/>
    <p:sldId id="360" r:id="rId15"/>
    <p:sldId id="361" r:id="rId16"/>
    <p:sldId id="315" r:id="rId17"/>
    <p:sldId id="366" r:id="rId18"/>
    <p:sldId id="338" r:id="rId19"/>
    <p:sldId id="302" r:id="rId20"/>
    <p:sldId id="318" r:id="rId21"/>
    <p:sldId id="345" r:id="rId22"/>
    <p:sldId id="344" r:id="rId23"/>
    <p:sldId id="346" r:id="rId24"/>
    <p:sldId id="347" r:id="rId25"/>
    <p:sldId id="348" r:id="rId26"/>
    <p:sldId id="365" r:id="rId27"/>
    <p:sldId id="364" r:id="rId2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CDCF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6" autoAdjust="0"/>
    <p:restoredTop sz="98960" autoAdjust="0"/>
  </p:normalViewPr>
  <p:slideViewPr>
    <p:cSldViewPr>
      <p:cViewPr varScale="1">
        <p:scale>
          <a:sx n="101" d="100"/>
          <a:sy n="101" d="100"/>
        </p:scale>
        <p:origin x="-12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24"/>
    </p:cViewPr>
  </p:sorterViewPr>
  <p:notesViewPr>
    <p:cSldViewPr>
      <p:cViewPr>
        <p:scale>
          <a:sx n="66" d="100"/>
          <a:sy n="66" d="100"/>
        </p:scale>
        <p:origin x="-954" y="49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DCF4462-2033-420B-86D6-45C87ECC8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D2F57CC-AFE7-401E-9ABE-94D087B2C2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 userDrawn="1"/>
        </p:nvSpPr>
        <p:spPr bwMode="auto">
          <a:xfrm>
            <a:off x="0" y="1371600"/>
            <a:ext cx="9144000" cy="152400"/>
          </a:xfrm>
          <a:prstGeom prst="rect">
            <a:avLst/>
          </a:prstGeom>
          <a:solidFill>
            <a:srgbClr val="A0CDC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24" descr="Newsprint"/>
          <p:cNvSpPr>
            <a:spLocks noChangeArrowheads="1"/>
          </p:cNvSpPr>
          <p:nvPr userDrawn="1"/>
        </p:nvSpPr>
        <p:spPr bwMode="auto">
          <a:xfrm>
            <a:off x="914400" y="0"/>
            <a:ext cx="8229600" cy="1295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0CDCF">
                  <a:alpha val="78000"/>
                </a:srgb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22" descr="botto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6"/>
          <p:cNvSpPr txBox="1">
            <a:spLocks noChangeArrowheads="1"/>
          </p:cNvSpPr>
          <p:nvPr userDrawn="1"/>
        </p:nvSpPr>
        <p:spPr bwMode="auto">
          <a:xfrm>
            <a:off x="1752600" y="320675"/>
            <a:ext cx="57912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 dirty="0">
                <a:solidFill>
                  <a:schemeClr val="tx2"/>
                </a:solidFill>
                <a:latin typeface="Book Antiqua" pitchFamily="18" charset="0"/>
              </a:rPr>
              <a:t>Florida Department of                        Environmental Protection</a:t>
            </a:r>
          </a:p>
        </p:txBody>
      </p:sp>
      <p:pic>
        <p:nvPicPr>
          <p:cNvPr id="8" name="Picture 29" descr="DEP_2clr_sm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1143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90800" y="2057400"/>
            <a:ext cx="5943600" cy="144780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038600"/>
            <a:ext cx="5867400" cy="1295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5105400" y="5791200"/>
            <a:ext cx="3352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House Committee - January 10, 2007</a:t>
            </a:r>
          </a:p>
          <a:p>
            <a:pPr>
              <a:defRPr/>
            </a:pPr>
            <a:fld id="{03D98353-2F89-40AB-BA6F-8345465A4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September 25, 2007  | </a:t>
            </a:r>
            <a:fld id="{D6092523-A9EA-4C30-9494-85C15BBBF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914400"/>
            <a:ext cx="1884362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914400"/>
            <a:ext cx="5503863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September 25, 2007  | </a:t>
            </a:r>
            <a:fld id="{35DD23B2-CF76-41B9-83EE-950D153A6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313613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905000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02225" y="1905000"/>
            <a:ext cx="3581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September 25, 2007  | </a:t>
            </a:r>
            <a:fld id="{EA1CD5F7-0FB5-4E0A-8ECA-9823B8C8E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313613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905000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905000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September 25, 2007  | </a:t>
            </a:r>
            <a:fld id="{C84ECADB-61EA-47E9-B9A6-BD36EF812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September 25, 2007  | </a:t>
            </a:r>
            <a:fld id="{FD3B0073-B154-4549-9797-4EA494A8C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September 25, 2007  | </a:t>
            </a:r>
            <a:fld id="{5E3A1249-16C2-4237-951F-65E720B2F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905000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905000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September 25, 2007  | </a:t>
            </a:r>
            <a:fld id="{DF7D5EBA-6AE0-4EBB-A556-88B817AEF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September 25, 2007  | </a:t>
            </a:r>
            <a:fld id="{6568BB4E-545A-40B6-A9E8-5CC776865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September 25, 2007  | </a:t>
            </a:r>
            <a:fld id="{78A0153B-BA94-4202-ACD1-D776B07B0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September 25, 2007  | </a:t>
            </a:r>
            <a:fld id="{D9B28BAB-2B12-46D4-9477-23844BFBD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September 25, 2007  | </a:t>
            </a:r>
            <a:fld id="{B09C70D8-1316-4237-8094-F470ADD71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September 25, 2007  | </a:t>
            </a:r>
            <a:fld id="{2EB3D69C-4D3E-4D1F-BE0A-3BCC7AE68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14400"/>
            <a:ext cx="73136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905000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0960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1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September 25, 2007  | </a:t>
            </a:r>
            <a:fld id="{49D6A862-B43E-4B45-A9F3-CDC708312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18" descr="bottom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581775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6" name="Line 22"/>
          <p:cNvSpPr>
            <a:spLocks noChangeShapeType="1"/>
          </p:cNvSpPr>
          <p:nvPr userDrawn="1"/>
        </p:nvSpPr>
        <p:spPr bwMode="auto">
          <a:xfrm>
            <a:off x="1295400" y="1600200"/>
            <a:ext cx="7924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055" name="Picture 24" descr="header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5" descr="DEP_2clr_sm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5943600"/>
            <a:ext cx="1143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Book Antiqu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Book Antiqu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Book Antiqu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appprod.dep.state.fl.us/WWW_WACS/Reports/SW_Facility_Inventory_srch.as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a.dep.state.fl.us/mapdirect/?focus=solidwaste" TargetMode="External"/><Relationship Id="rId2" Type="http://schemas.openxmlformats.org/officeDocument/2006/relationships/hyperlink" Target="http://www.flsart.org/ACMWG/resources/resources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sart.org/ACMWG/carcass_disposal_guidance/carcass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sart.org/ACMWG/documents/documents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idadisaster.org/EMTOOLS/esf.htm" TargetMode="External"/><Relationship Id="rId2" Type="http://schemas.openxmlformats.org/officeDocument/2006/relationships/hyperlink" Target="http://www.floridadisaster.org/index.as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.m.smith@dep.state.fl.us" TargetMode="External"/><Relationship Id="rId2" Type="http://schemas.openxmlformats.org/officeDocument/2006/relationships/hyperlink" Target="mailto:daniel.kuncicky@dep.state.fl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rancine.joyal@dep.state.fl.u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p.state.fl.us/waste/categories/solid_waste/default.htm" TargetMode="External"/><Relationship Id="rId2" Type="http://schemas.openxmlformats.org/officeDocument/2006/relationships/hyperlink" Target="http://www.dep.state.fl.u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sart.org/ACMWG/documents/documents.htm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sart.org/ACMWG/documents/documents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.state.fl.us/Statutes/index.cfm?App_mode=Display_Statute&amp;Search_String=&amp;URL=0400-0499/0403/Sections/0403.705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524000"/>
            <a:ext cx="9144000" cy="19050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DEP Solid Waste Section</a:t>
            </a:r>
            <a:br>
              <a:rPr lang="en-US" sz="3200" smtClean="0"/>
            </a:br>
            <a:r>
              <a:rPr lang="en-US" sz="3200" smtClean="0"/>
              <a:t>Responsibilities and Support Roles</a:t>
            </a:r>
            <a:br>
              <a:rPr lang="en-US" sz="3200" smtClean="0"/>
            </a:br>
            <a:r>
              <a:rPr lang="en-US" sz="3200" smtClean="0"/>
              <a:t>Catastrophic Mass Animal Casualty Events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038600"/>
            <a:ext cx="5867400" cy="1295400"/>
          </a:xfrm>
        </p:spPr>
        <p:txBody>
          <a:bodyPr/>
          <a:lstStyle/>
          <a:p>
            <a:pPr eaLnBrk="1" hangingPunct="1"/>
            <a:r>
              <a:rPr lang="en-US" i="1" smtClean="0"/>
              <a:t>Solid Waste Section</a:t>
            </a:r>
            <a:br>
              <a:rPr lang="en-US" i="1" smtClean="0"/>
            </a:br>
            <a:r>
              <a:rPr lang="en-US" smtClean="0"/>
              <a:t>Francine Joyal, Environmental Specialist</a:t>
            </a:r>
          </a:p>
          <a:p>
            <a:pPr eaLnBrk="1" hangingPunct="1"/>
            <a:r>
              <a:rPr lang="en-US" smtClean="0"/>
              <a:t>January 25,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Waivers</a:t>
            </a:r>
          </a:p>
        </p:txBody>
      </p:sp>
      <p:sp>
        <p:nvSpPr>
          <p:cNvPr id="1229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2000" smtClean="0"/>
              <a:t>Chapter 120, F.S. authorized DEP issue secretarial Emergency Orders.</a:t>
            </a:r>
          </a:p>
          <a:p>
            <a:pPr marL="0" indent="0">
              <a:buFontTx/>
              <a:buNone/>
            </a:pPr>
            <a:r>
              <a:rPr lang="en-US" sz="2000" smtClean="0"/>
              <a:t>Prefer the Governor issue an Executive Order before DEP issues an Emergency Order.</a:t>
            </a:r>
          </a:p>
          <a:p>
            <a:pPr marL="0" indent="0">
              <a:buFontTx/>
              <a:buNone/>
            </a:pPr>
            <a:r>
              <a:rPr lang="en-US" sz="2000" smtClean="0"/>
              <a:t>Emergency Order waivers can include temporary authorizations for activities that would violate DEP rules.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September 25, 2007  | </a:t>
            </a:r>
            <a:fld id="{7DA094F5-441F-4D9F-AEF8-098B191FD4CF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January 25, 2011 | </a:t>
            </a:r>
            <a:fld id="{25A0E858-F9F0-4353-ACA9-B9874C6F0A1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Solid Waste Roles &amp; Responsibilities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1905000"/>
            <a:ext cx="69357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Regulations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Compliance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Waivers, including temporary authorizations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kern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	</a:t>
            </a:r>
            <a:r>
              <a:rPr lang="en-US" i="1" kern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An Executive Order and/or Emergency Order are required to waive solid waste regulations.</a:t>
            </a:r>
            <a:endParaRPr lang="en-US" kern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 marL="342900" lvl="1" indent="-342900" eaLnBrk="1" hangingPunct="1">
              <a:spcBef>
                <a:spcPct val="40000"/>
              </a:spcBef>
              <a:buClr>
                <a:srgbClr val="006666"/>
              </a:buClr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Book Antiqua"/>
              </a:rPr>
              <a:t>Facilities &amp; Locations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CCCC"/>
              </a:buClr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Book Antiqua"/>
              </a:rPr>
              <a:t>Database queries, contact lists, industry knowledge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CCCC"/>
              </a:buClr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Book Antiqua"/>
              </a:rPr>
              <a:t>District notification and coordination.</a:t>
            </a:r>
          </a:p>
          <a:p>
            <a:pPr marL="342900" indent="-342900" eaLnBrk="1" hangingPunct="1"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Technical Support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Guidance on management methods – burial, composting, landfill disposal, other methods that become applicable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990600" y="914400"/>
            <a:ext cx="8153400" cy="682625"/>
          </a:xfrm>
        </p:spPr>
        <p:txBody>
          <a:bodyPr/>
          <a:lstStyle/>
          <a:p>
            <a:pPr marL="342900" indent="-342900"/>
            <a:r>
              <a:rPr lang="en-US" sz="2400" smtClean="0"/>
              <a:t>Database - Water Assurance Compliance System (WACS)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2"/>
            <a:r>
              <a:rPr lang="en-US" dirty="0" smtClean="0"/>
              <a:t>Facility reports extract basic information from the database (</a:t>
            </a:r>
            <a:r>
              <a:rPr lang="en-US" dirty="0" smtClean="0">
                <a:hlinkClick r:id="rId2"/>
              </a:rPr>
              <a:t>http://appprod.dep.state.fl.us/WWW_WACS/Reports/SW_Facility_Inventory_srch.asp</a:t>
            </a:r>
            <a:r>
              <a:rPr lang="en-US" dirty="0" smtClean="0"/>
              <a:t>).</a:t>
            </a:r>
          </a:p>
          <a:p>
            <a:pPr marL="460375" lvl="3"/>
            <a:r>
              <a:rPr lang="en-US" dirty="0" smtClean="0"/>
              <a:t>The two class types relevant to mass animal causality incidents are:</a:t>
            </a:r>
          </a:p>
          <a:p>
            <a:pPr marL="917575" lvl="4"/>
            <a:r>
              <a:rPr lang="en-US" dirty="0" smtClean="0"/>
              <a:t>Class I landfills</a:t>
            </a:r>
          </a:p>
          <a:p>
            <a:pPr marL="917575" lvl="4"/>
            <a:r>
              <a:rPr lang="en-US" dirty="0" smtClean="0"/>
              <a:t>Source-separated Organics Processing Facilities (bulking agent sources).</a:t>
            </a:r>
          </a:p>
          <a:p>
            <a:pPr marL="460375" lvl="3"/>
            <a:r>
              <a:rPr lang="en-US" dirty="0" smtClean="0"/>
              <a:t>Information extracted includes Facility ID, Facility and Class Status, Site address and Latitude and Longitude.</a:t>
            </a:r>
          </a:p>
          <a:p>
            <a:pPr marL="228600" lvl="2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September 25, 2007  | </a:t>
            </a:r>
            <a:fld id="{B7BEF16C-67BA-4565-96B4-4B79F0BB4D36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resources</a:t>
            </a:r>
          </a:p>
        </p:txBody>
      </p:sp>
      <p:sp>
        <p:nvSpPr>
          <p:cNvPr id="368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List of top 20 Class I landfills - </a:t>
            </a:r>
            <a:r>
              <a:rPr lang="en-US" sz="2000" dirty="0" smtClean="0">
                <a:hlinkClick r:id="rId2"/>
              </a:rPr>
              <a:t>http://www.flsart.org/ACMWG/resources/resources.htm</a:t>
            </a:r>
            <a:endParaRPr lang="en-US" sz="2000" dirty="0" smtClean="0"/>
          </a:p>
          <a:p>
            <a:pPr lvl="1">
              <a:defRPr/>
            </a:pPr>
            <a:r>
              <a:rPr lang="en-US" sz="1600" dirty="0" smtClean="0"/>
              <a:t>Derived from the WACS facility report </a:t>
            </a:r>
          </a:p>
          <a:p>
            <a:pPr lvl="1">
              <a:defRPr/>
            </a:pPr>
            <a:r>
              <a:rPr lang="en-US" sz="1600" dirty="0" smtClean="0"/>
              <a:t>Identifies cooperating Class I landfills</a:t>
            </a:r>
          </a:p>
          <a:p>
            <a:pPr lvl="1">
              <a:defRPr/>
            </a:pPr>
            <a:r>
              <a:rPr lang="en-US" sz="1600" dirty="0" smtClean="0"/>
              <a:t>Identifies the appropriate site staff</a:t>
            </a:r>
          </a:p>
          <a:p>
            <a:pPr lvl="1">
              <a:defRPr/>
            </a:pPr>
            <a:r>
              <a:rPr lang="en-US" sz="1600" dirty="0" smtClean="0"/>
              <a:t>Contains staff contact information</a:t>
            </a:r>
          </a:p>
          <a:p>
            <a:pPr>
              <a:defRPr/>
            </a:pPr>
            <a:r>
              <a:rPr lang="en-US" sz="2000" dirty="0" smtClean="0"/>
              <a:t>Solid Waste Facility Locator - </a:t>
            </a:r>
            <a:r>
              <a:rPr lang="en-US" sz="2000" dirty="0" smtClean="0">
                <a:hlinkClick r:id="rId3"/>
              </a:rPr>
              <a:t>http://ca.dep.state.fl.us/mapdirect/?focus=solidwaste</a:t>
            </a:r>
            <a:endParaRPr lang="en-US" sz="2000" dirty="0" smtClean="0"/>
          </a:p>
          <a:p>
            <a:pPr marL="515938" lvl="1">
              <a:defRPr/>
            </a:pPr>
            <a:r>
              <a:rPr lang="en-US" sz="1600" dirty="0" smtClean="0"/>
              <a:t>Map Direct: Solid Waste</a:t>
            </a:r>
          </a:p>
          <a:p>
            <a:pPr marL="515938" lvl="1">
              <a:defRPr/>
            </a:pPr>
            <a:r>
              <a:rPr lang="en-US" sz="1600" dirty="0" smtClean="0"/>
              <a:t>Searchable by facility ID, county and other parameters</a:t>
            </a:r>
          </a:p>
          <a:p>
            <a:pPr marL="515938" lvl="1">
              <a:defRPr/>
            </a:pPr>
            <a:r>
              <a:rPr lang="en-US" sz="1600" dirty="0" smtClean="0"/>
              <a:t>Can select aerial imagery for different time periods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September 25, 2007  | </a:t>
            </a:r>
            <a:fld id="{9345D5D8-E712-440B-85A3-D51CC3B51378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848600" cy="682625"/>
          </a:xfrm>
        </p:spPr>
        <p:txBody>
          <a:bodyPr/>
          <a:lstStyle/>
          <a:p>
            <a:r>
              <a:rPr lang="en-US" smtClean="0"/>
              <a:t>Other resources – Facility Locator cont.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2057400"/>
            <a:ext cx="4979988" cy="3851275"/>
          </a:xfrm>
          <a:noFill/>
        </p:spPr>
      </p:pic>
      <p:sp>
        <p:nvSpPr>
          <p:cNvPr id="16388" name="Content Placeholder 5"/>
          <p:cNvSpPr>
            <a:spLocks noGrp="1"/>
          </p:cNvSpPr>
          <p:nvPr>
            <p:ph sz="half" idx="2"/>
          </p:nvPr>
        </p:nvSpPr>
        <p:spPr>
          <a:xfrm>
            <a:off x="1295400" y="1752600"/>
            <a:ext cx="4419600" cy="381000"/>
          </a:xfrm>
        </p:spPr>
        <p:txBody>
          <a:bodyPr/>
          <a:lstStyle/>
          <a:p>
            <a:r>
              <a:rPr lang="en-US" sz="1600" smtClean="0"/>
              <a:t>Search result by facility ID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September 25, 2007  | </a:t>
            </a:r>
            <a:fld id="{D896E272-929C-4E22-B3CB-40D2C5CCC98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696200" cy="682625"/>
          </a:xfrm>
        </p:spPr>
        <p:txBody>
          <a:bodyPr/>
          <a:lstStyle/>
          <a:p>
            <a:r>
              <a:rPr lang="en-US" smtClean="0"/>
              <a:t>Other resources – Facility Locator cont.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sz="half" idx="2"/>
          </p:nvPr>
        </p:nvSpPr>
        <p:spPr>
          <a:xfrm>
            <a:off x="1295400" y="1752600"/>
            <a:ext cx="4419600" cy="381000"/>
          </a:xfrm>
        </p:spPr>
        <p:txBody>
          <a:bodyPr/>
          <a:lstStyle/>
          <a:p>
            <a:r>
              <a:rPr lang="en-US" sz="1600" smtClean="0"/>
              <a:t>Search result by County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September 25, 2007  | </a:t>
            </a:r>
            <a:fld id="{748343D8-4666-444B-80D3-6A866D36ED4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057400"/>
            <a:ext cx="4989513" cy="3859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Staff Industry Knowledge Topics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Landfill proximity</a:t>
            </a:r>
          </a:p>
          <a:p>
            <a:r>
              <a:rPr lang="en-US" sz="2000" smtClean="0"/>
              <a:t>Water quality protection</a:t>
            </a:r>
          </a:p>
          <a:p>
            <a:r>
              <a:rPr lang="en-US" sz="2000" smtClean="0"/>
              <a:t>Composting</a:t>
            </a:r>
          </a:p>
          <a:p>
            <a:r>
              <a:rPr lang="en-US" sz="2000" smtClean="0"/>
              <a:t>Option evaluation for burial, composting or landfill disposal</a:t>
            </a:r>
          </a:p>
          <a:p>
            <a:r>
              <a:rPr lang="en-US" sz="2000" smtClean="0"/>
              <a:t>Area identification and calculations for disposal or composting</a:t>
            </a:r>
          </a:p>
          <a:p>
            <a:r>
              <a:rPr lang="en-US" sz="2000" smtClean="0"/>
              <a:t>Bulking agent requirements for composting</a:t>
            </a:r>
          </a:p>
          <a:p>
            <a:r>
              <a:rPr lang="en-US" sz="2000" smtClean="0"/>
              <a:t>Potential sources of bulking agent</a:t>
            </a:r>
          </a:p>
          <a:p>
            <a:endParaRPr lang="en-US" sz="2000" smtClean="0"/>
          </a:p>
          <a:p>
            <a:endParaRPr lang="en-US" sz="20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September 25, 2007  | </a:t>
            </a:r>
            <a:fld id="{D7F6B523-8B4F-4A23-94ED-E1041EBD0BD5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76400"/>
            <a:ext cx="4760913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District involvement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1143000" y="4267200"/>
            <a:ext cx="5410200" cy="1676400"/>
          </a:xfrm>
        </p:spPr>
        <p:txBody>
          <a:bodyPr/>
          <a:lstStyle/>
          <a:p>
            <a:r>
              <a:rPr lang="en-US" sz="2000" smtClean="0"/>
              <a:t>DEP ESF notifies district of situation</a:t>
            </a:r>
          </a:p>
          <a:p>
            <a:r>
              <a:rPr lang="en-US" sz="2000" smtClean="0"/>
              <a:t>Staff evaluation and inspection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September 25, 2007  | </a:t>
            </a:r>
            <a:fld id="{59517307-6256-446C-9FC8-1DDFA2EAF81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January 25, 2011 | </a:t>
            </a:r>
            <a:fld id="{85CA0B5C-E026-4EA8-BE34-BE2044F259E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Solid Waste Roles &amp; Responsibilities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1905000"/>
            <a:ext cx="69357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Regulations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Compliance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Waivers, including temporary authorizations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kern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	</a:t>
            </a:r>
            <a:r>
              <a:rPr lang="en-US" i="1" kern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An Executive Order and/or Emergency Order are required to waive solid waste regulations.</a:t>
            </a:r>
            <a:endParaRPr lang="en-US" kern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 marL="342900" lvl="1" indent="-342900" eaLnBrk="1" hangingPunct="1">
              <a:spcBef>
                <a:spcPct val="40000"/>
              </a:spcBef>
              <a:buClr>
                <a:srgbClr val="006666"/>
              </a:buClr>
              <a:buFontTx/>
              <a:buChar char="•"/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Book Antiqua"/>
              </a:rPr>
              <a:t>Facilities &amp; Locations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CCCC"/>
              </a:buClr>
              <a:buFontTx/>
              <a:buChar char="•"/>
              <a:defRPr/>
            </a:pPr>
            <a:r>
              <a:rPr lang="en-US" kern="0" dirty="0">
                <a:solidFill>
                  <a:schemeClr val="bg1">
                    <a:lumMod val="75000"/>
                  </a:schemeClr>
                </a:solidFill>
                <a:latin typeface="Book Antiqua"/>
              </a:rPr>
              <a:t>Database queries, contact lists, industry knowledge</a:t>
            </a:r>
            <a:endParaRPr lang="en-US" kern="0" dirty="0">
              <a:solidFill>
                <a:srgbClr val="000000"/>
              </a:solidFill>
              <a:latin typeface="Book Antiqua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99CCCC"/>
              </a:buClr>
              <a:buFontTx/>
              <a:buChar char="•"/>
              <a:defRPr/>
            </a:pPr>
            <a:r>
              <a:rPr lang="en-US" kern="0" dirty="0">
                <a:solidFill>
                  <a:schemeClr val="bg1">
                    <a:lumMod val="75000"/>
                  </a:schemeClr>
                </a:solidFill>
                <a:latin typeface="Book Antiqua"/>
              </a:rPr>
              <a:t>District notification and coordination.</a:t>
            </a:r>
          </a:p>
          <a:p>
            <a:pPr marL="342900" indent="-342900" eaLnBrk="1" hangingPunct="1"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Technical Support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>
                <a:latin typeface="+mn-lt"/>
              </a:rPr>
              <a:t>Guidance on management methods – burial, composting, landfill disposal, other methods that become applicable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14400"/>
            <a:ext cx="7696200" cy="682625"/>
          </a:xfrm>
        </p:spPr>
        <p:txBody>
          <a:bodyPr/>
          <a:lstStyle/>
          <a:p>
            <a:pPr eaLnBrk="1" hangingPunct="1"/>
            <a:r>
              <a:rPr lang="en-US" smtClean="0"/>
              <a:t>Carcass Management Considerations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752600"/>
            <a:ext cx="7313613" cy="41910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Storage time will be as short as possible – Carcass Disposal Executive Summary, Introduction to Part I  (</a:t>
            </a:r>
            <a:r>
              <a:rPr lang="en-US" sz="1800" dirty="0" smtClean="0">
                <a:hlinkClick r:id="rId3"/>
              </a:rPr>
              <a:t>http://www.flsart.org/ACMWG/carcass_disposal_guidance/carcass.htm</a:t>
            </a:r>
            <a:r>
              <a:rPr lang="en-US" sz="1800" dirty="0" smtClean="0"/>
              <a:t>)</a:t>
            </a:r>
          </a:p>
          <a:p>
            <a:pPr eaLnBrk="1" hangingPunct="1"/>
            <a:r>
              <a:rPr lang="en-US" sz="1800" dirty="0" smtClean="0"/>
              <a:t>Processing overseen by DOACS, USDA or DOH – Bird Carcass Decision Tree (</a:t>
            </a:r>
            <a:r>
              <a:rPr lang="en-US" sz="1800" dirty="0" smtClean="0">
                <a:hlinkClick r:id="rId4"/>
              </a:rPr>
              <a:t>http://www.flsart.org/ACMWG/documents/documents.htm</a:t>
            </a:r>
            <a:r>
              <a:rPr lang="en-US" sz="1800" dirty="0" smtClean="0"/>
              <a:t>)</a:t>
            </a:r>
          </a:p>
          <a:p>
            <a:pPr eaLnBrk="1" hangingPunct="1"/>
            <a:r>
              <a:rPr lang="en-US" sz="1800" dirty="0" smtClean="0"/>
              <a:t>Hierarchy of management methods – Solid Waste Section Support</a:t>
            </a:r>
          </a:p>
          <a:p>
            <a:pPr lvl="1" eaLnBrk="1" hangingPunct="1"/>
            <a:r>
              <a:rPr lang="en-US" sz="1800" dirty="0" smtClean="0"/>
              <a:t>On-site burial</a:t>
            </a:r>
          </a:p>
          <a:p>
            <a:pPr lvl="1" eaLnBrk="1" hangingPunct="1"/>
            <a:r>
              <a:rPr lang="en-US" sz="1800" dirty="0" smtClean="0"/>
              <a:t>On-site composting</a:t>
            </a:r>
          </a:p>
          <a:p>
            <a:pPr lvl="1" eaLnBrk="1" hangingPunct="1"/>
            <a:r>
              <a:rPr lang="en-US" sz="1800" dirty="0" smtClean="0"/>
              <a:t>Off-site landfill disposal</a:t>
            </a:r>
          </a:p>
          <a:p>
            <a:pPr lvl="1" eaLnBrk="1" hangingPunct="1"/>
            <a:r>
              <a:rPr lang="en-US" sz="1800" dirty="0" smtClean="0"/>
              <a:t>Off-site burial</a:t>
            </a:r>
          </a:p>
          <a:p>
            <a:pPr lvl="1" eaLnBrk="1" hangingPunct="1"/>
            <a:r>
              <a:rPr lang="en-US" sz="1800" dirty="0" smtClean="0"/>
              <a:t>Off-site composting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January 25, 2011 | </a:t>
            </a:r>
            <a:fld id="{39B2C534-8F38-404D-8234-CD2C478F3CD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256213" y="1828800"/>
            <a:ext cx="4421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000" kern="0" dirty="0"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 sz="2000" kern="0" dirty="0"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 sz="2000" kern="0" dirty="0"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 sz="2000" kern="0" dirty="0"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 sz="2000" kern="0" dirty="0"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458200" cy="682625"/>
          </a:xfrm>
        </p:spPr>
        <p:txBody>
          <a:bodyPr/>
          <a:lstStyle/>
          <a:p>
            <a:r>
              <a:rPr lang="en-US" smtClean="0"/>
              <a:t>Solid Waste Section and Emergency Response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State Emergency Response Team  (SERT) </a:t>
            </a:r>
            <a:r>
              <a:rPr lang="en-US" sz="2000" smtClean="0">
                <a:hlinkClick r:id="rId2"/>
              </a:rPr>
              <a:t>http://www.floridadisaster.org/index.asp</a:t>
            </a:r>
            <a:endParaRPr lang="en-US" sz="2000" smtClean="0"/>
          </a:p>
          <a:p>
            <a:pPr lvl="1"/>
            <a:r>
              <a:rPr lang="en-US" sz="1600" smtClean="0"/>
              <a:t>Florida Division of Emergency Management</a:t>
            </a:r>
          </a:p>
          <a:p>
            <a:pPr lvl="1"/>
            <a:r>
              <a:rPr lang="en-US" sz="1600" smtClean="0"/>
              <a:t>Operate the State Warning Point</a:t>
            </a:r>
          </a:p>
          <a:p>
            <a:pPr lvl="1"/>
            <a:r>
              <a:rPr lang="en-US" sz="1600" smtClean="0"/>
              <a:t>State Agencies are part of the SERT Emergency Support Functions (ESF) - </a:t>
            </a:r>
            <a:r>
              <a:rPr lang="en-US" sz="1600" smtClean="0">
                <a:hlinkClick r:id="rId3"/>
              </a:rPr>
              <a:t>http://www.floridadisaster.org/EMTOOLS/esf.htm</a:t>
            </a:r>
            <a:endParaRPr lang="en-US" sz="1600" smtClean="0"/>
          </a:p>
          <a:p>
            <a:r>
              <a:rPr lang="en-US" sz="2000" smtClean="0"/>
              <a:t>Agency ESFs involved with mass animal casualty events:</a:t>
            </a:r>
          </a:p>
          <a:p>
            <a:pPr lvl="1"/>
            <a:r>
              <a:rPr lang="en-US" sz="1600" smtClean="0"/>
              <a:t>State Agricultural Response Team (SART) - the DOACS Team – ESF 17</a:t>
            </a:r>
          </a:p>
          <a:p>
            <a:pPr lvl="1"/>
            <a:r>
              <a:rPr lang="en-US" sz="1600" smtClean="0"/>
              <a:t>Bureau of Emergency Response (BER) - the DEP Team - ESF 10</a:t>
            </a:r>
          </a:p>
          <a:p>
            <a:pPr lvl="1"/>
            <a:r>
              <a:rPr lang="en-US" sz="1600" smtClean="0"/>
              <a:t>Emergency Operations Section – the DOH Team – ESF 8</a:t>
            </a:r>
          </a:p>
          <a:p>
            <a:r>
              <a:rPr lang="en-US" sz="2000" smtClean="0"/>
              <a:t>Solid Waste Section responds to BER requests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September 25, 2007  | </a:t>
            </a:r>
            <a:fld id="{71DC1150-7C67-45A6-BC46-333F861D8E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Evaluation and Guidance for On-site Burial</a:t>
            </a:r>
          </a:p>
        </p:txBody>
      </p:sp>
      <p:sp>
        <p:nvSpPr>
          <p:cNvPr id="22531" name="Content Placeholder 8"/>
          <p:cNvSpPr>
            <a:spLocks noGrp="1"/>
          </p:cNvSpPr>
          <p:nvPr>
            <p:ph idx="1"/>
          </p:nvPr>
        </p:nvSpPr>
        <p:spPr>
          <a:xfrm>
            <a:off x="1371600" y="1752600"/>
            <a:ext cx="7313613" cy="4419600"/>
          </a:xfrm>
        </p:spPr>
        <p:txBody>
          <a:bodyPr/>
          <a:lstStyle/>
          <a:p>
            <a:pPr marL="342900" lvl="1" indent="-342900"/>
            <a:r>
              <a:rPr lang="en-US" sz="1800" smtClean="0"/>
              <a:t>Preferred Option when viable</a:t>
            </a:r>
          </a:p>
          <a:p>
            <a:pPr marL="342900" lvl="1" indent="-342900"/>
            <a:r>
              <a:rPr lang="en-US" sz="1800" smtClean="0"/>
              <a:t>On-site disposal evaluation considerations</a:t>
            </a:r>
          </a:p>
          <a:p>
            <a:pPr marL="742950" lvl="2" indent="-342900"/>
            <a:r>
              <a:rPr lang="en-US" sz="1600" smtClean="0"/>
              <a:t>Geologic conditions -- karst areas</a:t>
            </a:r>
          </a:p>
          <a:p>
            <a:pPr marL="742950" lvl="2" indent="-342900"/>
            <a:r>
              <a:rPr lang="en-US" sz="1600" smtClean="0"/>
              <a:t>Protect water resources -- ground water, surface water, and wells</a:t>
            </a:r>
          </a:p>
          <a:p>
            <a:pPr marL="742950" lvl="2" indent="-342900"/>
            <a:r>
              <a:rPr lang="en-US" sz="1600" smtClean="0"/>
              <a:t>Determine type of on-site disposal</a:t>
            </a:r>
          </a:p>
          <a:p>
            <a:pPr marL="962025" lvl="3" indent="-342900"/>
            <a:r>
              <a:rPr lang="en-US" sz="1600" smtClean="0"/>
              <a:t>Trench</a:t>
            </a:r>
          </a:p>
          <a:p>
            <a:pPr marL="962025" lvl="3" indent="-342900"/>
            <a:r>
              <a:rPr lang="en-US" sz="1600" smtClean="0"/>
              <a:t>Aboveground burial</a:t>
            </a:r>
          </a:p>
          <a:p>
            <a:pPr marL="742950" lvl="2" indent="-342900"/>
            <a:r>
              <a:rPr lang="en-US" sz="1600" smtClean="0"/>
              <a:t>Calculate bulk density and space required</a:t>
            </a:r>
          </a:p>
          <a:p>
            <a:pPr marL="742950" lvl="2" indent="-342900"/>
            <a:r>
              <a:rPr lang="en-US" sz="1600" smtClean="0"/>
              <a:t>Identify available space</a:t>
            </a:r>
            <a:endParaRPr lang="en-US" sz="1800" smtClean="0"/>
          </a:p>
          <a:p>
            <a:pPr marL="342900" lvl="1" indent="-342900"/>
            <a:r>
              <a:rPr lang="en-US" sz="1800" smtClean="0"/>
              <a:t>Identify rule(s) that may need to be waived – Prohibitions in 62-701.300, Airport Safety in 62-701.320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September 25, 2007  | </a:t>
            </a:r>
            <a:fld id="{8FB0DBA3-CCE7-42BA-9449-479683FE65F4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8153400" cy="682625"/>
          </a:xfrm>
        </p:spPr>
        <p:txBody>
          <a:bodyPr/>
          <a:lstStyle/>
          <a:p>
            <a:r>
              <a:rPr lang="en-US" sz="2800" smtClean="0">
                <a:solidFill>
                  <a:srgbClr val="006666"/>
                </a:solidFill>
              </a:rPr>
              <a:t>Evaluation and Guidance for On-Site Composting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/>
              <a:t>Determine viability of on-site composting</a:t>
            </a:r>
          </a:p>
          <a:p>
            <a:pPr lvl="1">
              <a:defRPr/>
            </a:pPr>
            <a:r>
              <a:rPr lang="en-US" sz="1600" dirty="0" smtClean="0"/>
              <a:t>Identify type and estimated number of carcass</a:t>
            </a:r>
          </a:p>
          <a:p>
            <a:pPr lvl="1">
              <a:defRPr/>
            </a:pPr>
            <a:r>
              <a:rPr lang="en-US" sz="1600" dirty="0" smtClean="0"/>
              <a:t>Calculate bulk density of carcasses to be handled</a:t>
            </a:r>
          </a:p>
          <a:p>
            <a:pPr lvl="1">
              <a:defRPr/>
            </a:pPr>
            <a:r>
              <a:rPr lang="en-US" sz="1600" dirty="0" smtClean="0"/>
              <a:t>Calculate amount of bulking material and staging area needed</a:t>
            </a:r>
          </a:p>
          <a:p>
            <a:pPr lvl="1">
              <a:defRPr/>
            </a:pPr>
            <a:r>
              <a:rPr lang="en-US" sz="1600" dirty="0" smtClean="0"/>
              <a:t>Determine time restraints based on type of carcass</a:t>
            </a:r>
          </a:p>
          <a:p>
            <a:pPr>
              <a:defRPr/>
            </a:pPr>
            <a:r>
              <a:rPr lang="en-US" sz="1800" dirty="0" smtClean="0"/>
              <a:t>Identify space availability </a:t>
            </a:r>
          </a:p>
          <a:p>
            <a:pPr>
              <a:defRPr/>
            </a:pPr>
            <a:r>
              <a:rPr lang="en-US" sz="1800" dirty="0" smtClean="0"/>
              <a:t>Identify off-site sources of bulking material if option is viable</a:t>
            </a:r>
          </a:p>
          <a:p>
            <a:pPr lvl="1">
              <a:defRPr/>
            </a:pPr>
            <a:r>
              <a:rPr lang="en-US" sz="1600" dirty="0" smtClean="0"/>
              <a:t>Location of yard trash processing facilities</a:t>
            </a:r>
          </a:p>
          <a:p>
            <a:pPr lvl="1">
              <a:defRPr/>
            </a:pPr>
            <a:r>
              <a:rPr lang="en-US" sz="1600" dirty="0" smtClean="0"/>
              <a:t>Contact information</a:t>
            </a:r>
            <a:endParaRPr lang="en-US" sz="1800" dirty="0" smtClean="0"/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1800" dirty="0" smtClean="0"/>
              <a:t>Identify rule(s) that may need to be waived – Airport Safety in Rule 62-701.320, F.A.C.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September 25, 2007  | </a:t>
            </a:r>
            <a:fld id="{BD0F5B83-4C42-4DD5-B887-707BE29AA2E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006666"/>
                </a:solidFill>
              </a:rPr>
              <a:t>Disposal Evaluation for Off-site Landfill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313613" cy="45720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1800" dirty="0" smtClean="0"/>
              <a:t>Preferable to manage carcasses on site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1800" dirty="0" smtClean="0"/>
              <a:t>Identify landfill(s) able and willing to accept carcasses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1800" dirty="0" smtClean="0"/>
              <a:t>Estimate distance to receiving facility for evaluation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1800" dirty="0" smtClean="0"/>
              <a:t>Handling protocol per potential receiving site</a:t>
            </a:r>
          </a:p>
          <a:p>
            <a:pPr marL="742950" lvl="2" indent="-342900">
              <a:defRPr/>
            </a:pPr>
            <a:r>
              <a:rPr lang="en-US" sz="1600" dirty="0" smtClean="0"/>
              <a:t>Scheduling of receipt</a:t>
            </a:r>
          </a:p>
          <a:p>
            <a:pPr marL="742950" lvl="2" indent="-342900">
              <a:defRPr/>
            </a:pPr>
            <a:r>
              <a:rPr lang="en-US" sz="1600" dirty="0" smtClean="0"/>
              <a:t>Daily volume constraints</a:t>
            </a:r>
          </a:p>
          <a:p>
            <a:pPr marL="742950" lvl="2" indent="-342900">
              <a:defRPr/>
            </a:pPr>
            <a:r>
              <a:rPr lang="en-US" sz="1600" dirty="0" smtClean="0"/>
              <a:t>Identify isolated receiving area or general working face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1800" dirty="0" smtClean="0"/>
              <a:t>Relay landfill concerns and requirements for disposal</a:t>
            </a:r>
          </a:p>
          <a:p>
            <a:pPr marL="608076" lvl="2" indent="-342900">
              <a:buFont typeface="Arial" pitchFamily="34" charset="0"/>
              <a:buChar char="•"/>
              <a:defRPr/>
            </a:pPr>
            <a:r>
              <a:rPr lang="en-US" sz="1600" dirty="0" smtClean="0"/>
              <a:t>Health and safety issues</a:t>
            </a:r>
          </a:p>
          <a:p>
            <a:pPr marL="608076" lvl="2" indent="-342900">
              <a:buFont typeface="Arial" pitchFamily="34" charset="0"/>
              <a:buChar char="•"/>
              <a:defRPr/>
            </a:pPr>
            <a:r>
              <a:rPr lang="en-US" sz="1600" dirty="0" smtClean="0"/>
              <a:t>Decontamination procedures</a:t>
            </a:r>
          </a:p>
          <a:p>
            <a:pPr marL="608076" lvl="2" indent="-342900">
              <a:buFont typeface="Arial" pitchFamily="34" charset="0"/>
              <a:buChar char="•"/>
              <a:defRPr/>
            </a:pPr>
            <a:r>
              <a:rPr lang="en-US" sz="1600" dirty="0" smtClean="0"/>
              <a:t>Method of transport</a:t>
            </a:r>
            <a:endParaRPr lang="en-US" sz="1800" dirty="0" smtClean="0"/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1800" dirty="0" smtClean="0"/>
              <a:t>Identify rule(s) that may need to be waived – Prohibitions in Rule 62-701.300, F.A.C.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September 25, 2007  | </a:t>
            </a:r>
            <a:fld id="{7ABBE208-7136-40B5-9DEE-9F102F0D468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006666"/>
                </a:solidFill>
              </a:rPr>
              <a:t>Evaluation and Guidance for Off-site Burial</a:t>
            </a:r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313613" cy="4419600"/>
          </a:xfrm>
        </p:spPr>
        <p:txBody>
          <a:bodyPr/>
          <a:lstStyle/>
          <a:p>
            <a:pPr marL="342900" lvl="1" indent="-342900"/>
            <a:r>
              <a:rPr lang="en-US" sz="1800" smtClean="0"/>
              <a:t>Consider when on-site management and off-site landfill disposal is not viable or inadequate</a:t>
            </a:r>
          </a:p>
          <a:p>
            <a:pPr marL="342900" lvl="1" indent="-342900"/>
            <a:r>
              <a:rPr lang="en-US" sz="1800" smtClean="0"/>
              <a:t>Off-site disposal evaluation considerations</a:t>
            </a:r>
          </a:p>
          <a:p>
            <a:pPr marL="742950" lvl="2" indent="-342900"/>
            <a:r>
              <a:rPr lang="en-US" sz="1600" smtClean="0"/>
              <a:t>Geologic conditions -- karst areas</a:t>
            </a:r>
          </a:p>
          <a:p>
            <a:pPr marL="742950" lvl="2" indent="-342900"/>
            <a:r>
              <a:rPr lang="en-US" sz="1600" smtClean="0"/>
              <a:t>Protect water resources -- ground water, surface water, and wells</a:t>
            </a:r>
          </a:p>
          <a:p>
            <a:pPr marL="742950" lvl="2" indent="-342900"/>
            <a:r>
              <a:rPr lang="en-US" sz="1600" smtClean="0"/>
              <a:t>Determine type of off-site disposal</a:t>
            </a:r>
          </a:p>
          <a:p>
            <a:pPr marL="962025" lvl="3" indent="-342900"/>
            <a:r>
              <a:rPr lang="en-US" sz="1600" smtClean="0"/>
              <a:t>Trench</a:t>
            </a:r>
          </a:p>
          <a:p>
            <a:pPr marL="962025" lvl="3" indent="-342900"/>
            <a:r>
              <a:rPr lang="en-US" sz="1600" smtClean="0"/>
              <a:t>Aboveground burial</a:t>
            </a:r>
          </a:p>
          <a:p>
            <a:pPr marL="742950" lvl="2" indent="-342900"/>
            <a:r>
              <a:rPr lang="en-US" sz="1600" smtClean="0"/>
              <a:t>Calculate bulk density and space required</a:t>
            </a:r>
          </a:p>
          <a:p>
            <a:pPr marL="742950" lvl="2" indent="-342900"/>
            <a:r>
              <a:rPr lang="en-US" sz="1600" smtClean="0"/>
              <a:t>Identify available space</a:t>
            </a:r>
            <a:endParaRPr lang="en-US" sz="1800" smtClean="0"/>
          </a:p>
          <a:p>
            <a:pPr marL="342900" lvl="1" indent="-342900"/>
            <a:r>
              <a:rPr lang="en-US" sz="1800" smtClean="0"/>
              <a:t>Identify rule(s) that may need to be waived – Prohibitions in Rule 62-701.300, F.A.C.</a:t>
            </a: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September 25, 2007  | </a:t>
            </a:r>
            <a:fld id="{9F5523FE-A74E-497E-AF58-5FA58383CCF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8229600" cy="682625"/>
          </a:xfrm>
        </p:spPr>
        <p:txBody>
          <a:bodyPr/>
          <a:lstStyle/>
          <a:p>
            <a:r>
              <a:rPr lang="en-US" sz="2800" smtClean="0">
                <a:solidFill>
                  <a:srgbClr val="006666"/>
                </a:solidFill>
              </a:rPr>
              <a:t>Evaluation and Guidance for Off-Site Composting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543800" cy="449580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Consider when on-site or off-site landfill options are not viable or inadequate</a:t>
            </a:r>
          </a:p>
          <a:p>
            <a:pPr>
              <a:defRPr/>
            </a:pPr>
            <a:r>
              <a:rPr lang="en-US" sz="1800" dirty="0" smtClean="0"/>
              <a:t>Determine viability of off-site composting</a:t>
            </a:r>
          </a:p>
          <a:p>
            <a:pPr lvl="1">
              <a:defRPr/>
            </a:pPr>
            <a:r>
              <a:rPr lang="en-US" sz="1600" dirty="0" smtClean="0"/>
              <a:t>Identify type and estimated number of carcass</a:t>
            </a:r>
          </a:p>
          <a:p>
            <a:pPr lvl="1">
              <a:defRPr/>
            </a:pPr>
            <a:r>
              <a:rPr lang="en-US" sz="1600" dirty="0" smtClean="0"/>
              <a:t>Calculate bulk density of carcasses to be handled</a:t>
            </a:r>
          </a:p>
          <a:p>
            <a:pPr lvl="1">
              <a:defRPr/>
            </a:pPr>
            <a:r>
              <a:rPr lang="en-US" sz="1600" dirty="0" smtClean="0"/>
              <a:t>Calculate amount of bulking material and staging area needed</a:t>
            </a:r>
          </a:p>
          <a:p>
            <a:pPr lvl="1">
              <a:defRPr/>
            </a:pPr>
            <a:r>
              <a:rPr lang="en-US" sz="1600" dirty="0" smtClean="0"/>
              <a:t>Determine time restraints based on type of carcass</a:t>
            </a:r>
          </a:p>
          <a:p>
            <a:pPr>
              <a:defRPr/>
            </a:pPr>
            <a:r>
              <a:rPr lang="en-US" sz="1800" dirty="0" smtClean="0"/>
              <a:t>Identify available space</a:t>
            </a:r>
          </a:p>
          <a:p>
            <a:pPr>
              <a:defRPr/>
            </a:pPr>
            <a:r>
              <a:rPr lang="en-US" sz="1800" dirty="0" smtClean="0"/>
              <a:t>Identify off-site sources of bulking material</a:t>
            </a:r>
          </a:p>
          <a:p>
            <a:pPr lvl="1">
              <a:defRPr/>
            </a:pPr>
            <a:r>
              <a:rPr lang="en-US" sz="1600" dirty="0" smtClean="0"/>
              <a:t>Location of yard trash processing facilities</a:t>
            </a:r>
          </a:p>
          <a:p>
            <a:pPr lvl="1">
              <a:defRPr/>
            </a:pPr>
            <a:r>
              <a:rPr lang="en-US" sz="1600" dirty="0" smtClean="0"/>
              <a:t>Contact information</a:t>
            </a:r>
            <a:endParaRPr lang="en-US" sz="1000" dirty="0" smtClean="0"/>
          </a:p>
          <a:p>
            <a:pPr marL="342900" lvl="1" indent="-342900">
              <a:spcBef>
                <a:spcPct val="40000"/>
              </a:spcBef>
              <a:buClr>
                <a:schemeClr val="tx2"/>
              </a:buClr>
              <a:defRPr/>
            </a:pPr>
            <a:r>
              <a:rPr lang="en-US" sz="1800" dirty="0" smtClean="0"/>
              <a:t>Identify rule(s) that may need to be waived – Prohibitions in 62-701.300, Airport Safety in 62-701.320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September 25, 2007  | </a:t>
            </a:r>
            <a:fld id="{12B2D023-CDD0-4384-B1ED-FDC501577A0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Innovative Technologies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smtClean="0"/>
              <a:t>Matter-Antimatter Gun</a:t>
            </a:r>
          </a:p>
          <a:p>
            <a:pPr lvl="1" indent="0">
              <a:buFontTx/>
              <a:buNone/>
            </a:pPr>
            <a:r>
              <a:rPr lang="en-US" sz="1800" smtClean="0"/>
              <a:t>Converts animal carcass to a carbon allotrope such as tetrahedral lattice arrangement known as a diamond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September 25, 2007  | </a:t>
            </a:r>
            <a:fld id="{E076F4D3-3AE6-4108-9FFB-AE5B4AD1236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7653" name="Picture 4" descr="Marvin the Marti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0"/>
            <a:ext cx="31019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TethehedralDiamond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9388" y="3200400"/>
            <a:ext cx="14224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 descr="C:\Documents and Settings\joyal_f\Local Settings\Temporary Internet Files\Content.IE5\157JJXYX\MC91021631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6138" y="4114800"/>
            <a:ext cx="1722437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January 25, 2011 | </a:t>
            </a:r>
            <a:fld id="{0C9C93C8-6C1C-4F77-9779-0507BF40D92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Contacts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905000"/>
            <a:ext cx="3811587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Daniel M. Kuncicky, PhD</a:t>
            </a: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chemeClr val="tx2"/>
                </a:solidFill>
              </a:rPr>
              <a:t>Environmental Manager</a:t>
            </a: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chemeClr val="tx2"/>
                </a:solidFill>
                <a:hlinkClick r:id="rId2"/>
              </a:rPr>
              <a:t>daniel.kuncicky@dep.state.fl.us</a:t>
            </a:r>
            <a:endParaRPr lang="en-US" sz="200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chemeClr val="tx2"/>
                </a:solidFill>
              </a:rPr>
              <a:t>850.245.8786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Michell Smith</a:t>
            </a: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chemeClr val="tx2"/>
                </a:solidFill>
              </a:rPr>
              <a:t>Engineering Specialist III</a:t>
            </a: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chemeClr val="tx2"/>
                </a:solidFill>
                <a:hlinkClick r:id="rId3"/>
              </a:rPr>
              <a:t>michell.m.smith@dep.state.fl.us</a:t>
            </a:r>
            <a:endParaRPr lang="en-US" sz="200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solidFill>
                  <a:schemeClr val="tx2"/>
                </a:solidFill>
              </a:rPr>
              <a:t>850 /245-8721</a:t>
            </a:r>
            <a:endParaRPr lang="en-US" sz="240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2413" y="1905000"/>
            <a:ext cx="38115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40000"/>
              </a:spcBef>
              <a:buClr>
                <a:schemeClr val="tx2"/>
              </a:buClr>
              <a:defRPr/>
            </a:pPr>
            <a:endParaRPr lang="en-US" sz="2000" kern="0" dirty="0">
              <a:latin typeface="+mn-lt"/>
            </a:endParaRPr>
          </a:p>
          <a:p>
            <a:pPr marL="342900" indent="-342900" eaLnBrk="1" hangingPunct="1">
              <a:spcBef>
                <a:spcPct val="40000"/>
              </a:spcBef>
              <a:buClr>
                <a:schemeClr val="tx2"/>
              </a:buClr>
              <a:defRPr/>
            </a:pPr>
            <a:endParaRPr lang="en-US" sz="2000" kern="0" dirty="0">
              <a:latin typeface="+mn-lt"/>
            </a:endParaRPr>
          </a:p>
          <a:p>
            <a:pPr marL="342900" indent="-342900" eaLnBrk="1" hangingPunct="1">
              <a:spcBef>
                <a:spcPct val="40000"/>
              </a:spcBef>
              <a:buClr>
                <a:schemeClr val="tx2"/>
              </a:buClr>
              <a:defRPr/>
            </a:pPr>
            <a:endParaRPr lang="en-US" sz="2000" kern="0" dirty="0">
              <a:latin typeface="+mn-lt"/>
            </a:endParaRPr>
          </a:p>
          <a:p>
            <a:pPr marL="342900" indent="-342900" eaLnBrk="1" hangingPunct="1">
              <a:spcBef>
                <a:spcPct val="40000"/>
              </a:spcBef>
              <a:buClr>
                <a:schemeClr val="tx2"/>
              </a:buClr>
              <a:defRPr/>
            </a:pPr>
            <a:endParaRPr lang="en-US" sz="2000" kern="0" dirty="0">
              <a:latin typeface="+mn-lt"/>
            </a:endParaRPr>
          </a:p>
          <a:p>
            <a:pPr marL="342900" indent="-342900" eaLnBrk="1" hangingPunct="1">
              <a:spcBef>
                <a:spcPct val="40000"/>
              </a:spcBef>
              <a:buClr>
                <a:schemeClr val="tx2"/>
              </a:buClr>
              <a:defRPr/>
            </a:pPr>
            <a:endParaRPr lang="en-US" sz="2000" kern="0" dirty="0">
              <a:latin typeface="+mn-lt"/>
            </a:endParaRPr>
          </a:p>
          <a:p>
            <a:pPr marL="342900" indent="-342900" eaLnBrk="1" hangingPunct="1">
              <a:spcBef>
                <a:spcPct val="40000"/>
              </a:spcBef>
              <a:buClr>
                <a:schemeClr val="tx2"/>
              </a:buClr>
              <a:defRPr/>
            </a:pPr>
            <a:r>
              <a:rPr lang="en-US" sz="2000" kern="0" dirty="0">
                <a:latin typeface="+mn-lt"/>
              </a:rPr>
              <a:t>Francine Joyal</a:t>
            </a:r>
          </a:p>
          <a:p>
            <a:pPr marL="342900" indent="-342900" eaLnBrk="1" hangingPunct="1">
              <a:spcBef>
                <a:spcPct val="40000"/>
              </a:spcBef>
              <a:buClr>
                <a:schemeClr val="tx2"/>
              </a:buClr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</a:rPr>
              <a:t>Environmental Specialist III</a:t>
            </a:r>
          </a:p>
          <a:p>
            <a:pPr marL="342900" indent="-342900" eaLnBrk="1" hangingPunct="1">
              <a:spcBef>
                <a:spcPct val="40000"/>
              </a:spcBef>
              <a:buClr>
                <a:schemeClr val="tx2"/>
              </a:buClr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  <a:hlinkClick r:id="rId4"/>
              </a:rPr>
              <a:t>francine.joyal@dep.state.fl.us</a:t>
            </a:r>
            <a:endParaRPr lang="en-US" sz="2000" kern="0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40000"/>
              </a:spcBef>
              <a:buClr>
                <a:schemeClr val="tx2"/>
              </a:buClr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</a:rPr>
              <a:t>850 /245-8747</a:t>
            </a:r>
            <a:endParaRPr lang="en-US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January 25, 2011 | </a:t>
            </a:r>
            <a:fld id="{5998D51B-D45E-4EE1-BEFB-FBD6FD401583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Contact Information - General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209800"/>
            <a:ext cx="7467600" cy="3657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kern="1200" dirty="0" smtClean="0"/>
              <a:t>Mailing address:	DEP Solid Waste Section, MS 4565</a:t>
            </a:r>
          </a:p>
          <a:p>
            <a:pPr eaLnBrk="1" hangingPunct="1">
              <a:buFontTx/>
              <a:buNone/>
              <a:defRPr/>
            </a:pPr>
            <a:r>
              <a:rPr lang="en-US" sz="2000" kern="1200" dirty="0" smtClean="0"/>
              <a:t>				2600 Blair Stone Road</a:t>
            </a:r>
            <a:endParaRPr lang="en-US" sz="2000" dirty="0" smtClean="0">
              <a:latin typeface="Arial"/>
            </a:endParaRPr>
          </a:p>
          <a:p>
            <a:pPr eaLnBrk="1" hangingPunct="1">
              <a:buFontTx/>
              <a:buNone/>
              <a:defRPr/>
            </a:pPr>
            <a:r>
              <a:rPr lang="en-US" sz="2000" kern="1200" dirty="0" smtClean="0"/>
              <a:t>				Tallahassee, Florida 32399-2400</a:t>
            </a:r>
            <a:endParaRPr lang="en-US" sz="2000" dirty="0" smtClean="0"/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kern="1200" dirty="0" smtClean="0"/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kern="1200" dirty="0" smtClean="0"/>
              <a:t>DEP Web Site:	</a:t>
            </a:r>
            <a:r>
              <a:rPr lang="en-US" sz="2000" kern="1200" dirty="0" smtClean="0">
                <a:hlinkClick r:id="rId2"/>
              </a:rPr>
              <a:t>http://www.dep.state.fl.us/</a:t>
            </a:r>
            <a:endParaRPr lang="en-US" sz="2000" kern="1200" dirty="0" smtClean="0"/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kern="1200" dirty="0" smtClean="0"/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kern="1200" dirty="0" smtClean="0"/>
              <a:t>Solid Waste Section Web Site:</a:t>
            </a: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kern="1200" dirty="0" smtClean="0">
                <a:hlinkClick r:id="rId3"/>
              </a:rPr>
              <a:t>http://www.dep.state.fl.us/waste/categories/solid_waste/default.htm</a:t>
            </a:r>
            <a:endParaRPr lang="en-US" sz="2000" kern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Carcass Disposal Options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7543800" cy="4191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 smtClean="0"/>
              <a:t>Listed in order of preference based on Zoonotic and Non-Zoonotic flowcharts found at </a:t>
            </a:r>
            <a:r>
              <a:rPr lang="en-US" sz="2000" dirty="0" smtClean="0">
                <a:hlinkClick r:id="rId2"/>
              </a:rPr>
              <a:t>http://www.flsart.org/ACMWG/documents/documents.htm</a:t>
            </a:r>
            <a:endParaRPr lang="en-US" sz="2000" dirty="0" smtClean="0"/>
          </a:p>
          <a:p>
            <a:pPr marL="457200" indent="-457200">
              <a:spcBef>
                <a:spcPts val="500"/>
              </a:spcBef>
              <a:buFont typeface="Book Antiqua" pitchFamily="18" charset="0"/>
              <a:buAutoNum type="arabicPeriod"/>
              <a:defRPr/>
            </a:pPr>
            <a:r>
              <a:rPr lang="en-US" sz="2000" dirty="0" smtClean="0"/>
              <a:t>On-site burial</a:t>
            </a:r>
          </a:p>
          <a:p>
            <a:pPr marL="457200" indent="-457200">
              <a:spcBef>
                <a:spcPts val="500"/>
              </a:spcBef>
              <a:buFont typeface="Book Antiqua" pitchFamily="18" charset="0"/>
              <a:buAutoNum type="arabicPeriod"/>
              <a:defRPr/>
            </a:pPr>
            <a:r>
              <a:rPr lang="en-US" sz="2000" dirty="0" smtClean="0"/>
              <a:t>On-site composting</a:t>
            </a:r>
          </a:p>
          <a:p>
            <a:pPr marL="457200" indent="-457200">
              <a:spcBef>
                <a:spcPts val="500"/>
              </a:spcBef>
              <a:buFont typeface="Book Antiqua" pitchFamily="18" charset="0"/>
              <a:buAutoNum type="arabicPeriod"/>
              <a:defRPr/>
            </a:pPr>
            <a:r>
              <a:rPr lang="en-US" sz="2000" dirty="0" smtClean="0"/>
              <a:t>On-site incineration (</a:t>
            </a:r>
            <a:r>
              <a:rPr lang="en-US" sz="1800" dirty="0" smtClean="0"/>
              <a:t>Air Resource Management – John Glunn</a:t>
            </a:r>
            <a:r>
              <a:rPr lang="en-US" sz="2000" dirty="0" smtClean="0"/>
              <a:t>)</a:t>
            </a:r>
          </a:p>
          <a:p>
            <a:pPr marL="457200" indent="-457200">
              <a:spcBef>
                <a:spcPts val="500"/>
              </a:spcBef>
              <a:buFont typeface="Book Antiqua" pitchFamily="18" charset="0"/>
              <a:buAutoNum type="arabicPeriod"/>
              <a:defRPr/>
            </a:pPr>
            <a:r>
              <a:rPr lang="en-US" sz="2000" dirty="0" smtClean="0"/>
              <a:t>Off-site Class I landfill disposal</a:t>
            </a:r>
          </a:p>
          <a:p>
            <a:pPr marL="457200" indent="-457200">
              <a:spcBef>
                <a:spcPts val="500"/>
              </a:spcBef>
              <a:buFont typeface="Book Antiqua" pitchFamily="18" charset="0"/>
              <a:buAutoNum type="arabicPeriod"/>
              <a:defRPr/>
            </a:pPr>
            <a:r>
              <a:rPr lang="en-US" sz="2000" dirty="0" smtClean="0"/>
              <a:t>Processed by rendering company (USDA)</a:t>
            </a:r>
          </a:p>
          <a:p>
            <a:pPr marL="457200" indent="-457200">
              <a:spcBef>
                <a:spcPts val="500"/>
              </a:spcBef>
              <a:buFont typeface="Book Antiqua" pitchFamily="18" charset="0"/>
              <a:buAutoNum type="arabicPeriod"/>
              <a:defRPr/>
            </a:pPr>
            <a:r>
              <a:rPr lang="en-US" sz="2000" dirty="0" smtClean="0"/>
              <a:t>Off-site burial</a:t>
            </a:r>
          </a:p>
          <a:p>
            <a:pPr marL="457200" indent="-457200">
              <a:spcBef>
                <a:spcPts val="500"/>
              </a:spcBef>
              <a:buFont typeface="Book Antiqua" pitchFamily="18" charset="0"/>
              <a:buAutoNum type="arabicPeriod"/>
              <a:defRPr/>
            </a:pPr>
            <a:r>
              <a:rPr lang="en-US" sz="2000" dirty="0" smtClean="0"/>
              <a:t>Off-site composting</a:t>
            </a:r>
          </a:p>
          <a:p>
            <a:pPr marL="457200" indent="-457200">
              <a:spcBef>
                <a:spcPts val="500"/>
              </a:spcBef>
              <a:buFont typeface="Book Antiqua" pitchFamily="18" charset="0"/>
              <a:buAutoNum type="arabicPeriod"/>
              <a:defRPr/>
            </a:pPr>
            <a:r>
              <a:rPr lang="en-US" sz="2000" dirty="0" smtClean="0"/>
              <a:t>Off-site incineration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September 25, 2007  | </a:t>
            </a:r>
            <a:fld id="{F69C0BA0-ED4C-46B5-86DC-566C34C4AF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Investigation and Response Flowchart</a:t>
            </a:r>
          </a:p>
        </p:txBody>
      </p:sp>
      <p:sp>
        <p:nvSpPr>
          <p:cNvPr id="1028" name="Content Placeholder 23"/>
          <p:cNvSpPr>
            <a:spLocks noGrp="1"/>
          </p:cNvSpPr>
          <p:nvPr>
            <p:ph idx="1"/>
          </p:nvPr>
        </p:nvSpPr>
        <p:spPr>
          <a:xfrm>
            <a:off x="1371600" y="1676400"/>
            <a:ext cx="7313613" cy="4114800"/>
          </a:xfrm>
        </p:spPr>
        <p:txBody>
          <a:bodyPr/>
          <a:lstStyle/>
          <a:p>
            <a:r>
              <a:rPr lang="en-US" sz="2000" smtClean="0"/>
              <a:t>Bird Carcass Decision Tree</a:t>
            </a:r>
          </a:p>
          <a:p>
            <a:pPr lvl="1"/>
            <a:r>
              <a:rPr lang="en-US" sz="1800" smtClean="0"/>
              <a:t>Found on </a:t>
            </a:r>
            <a:r>
              <a:rPr lang="en-US" sz="1800" smtClean="0">
                <a:hlinkClick r:id="rId3"/>
              </a:rPr>
              <a:t>http://www.flsart.org/ACMWG/documents/documents.htm</a:t>
            </a:r>
            <a:endParaRPr lang="en-US" sz="1800" smtClean="0"/>
          </a:p>
          <a:p>
            <a:pPr lvl="1"/>
            <a:r>
              <a:rPr lang="en-US" sz="1800" smtClean="0"/>
              <a:t>Consider applying to all animal casualty events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September 25, 2007  | </a:t>
            </a:r>
            <a:fld id="{97046B5A-9546-4E9E-B9DE-5E829A3FC25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667000" y="3048000"/>
          <a:ext cx="4232275" cy="3276600"/>
        </p:xfrm>
        <a:graphic>
          <a:graphicData uri="http://schemas.openxmlformats.org/presentationml/2006/ole">
            <p:oleObj spid="_x0000_s1026" name="Acrobat Document" r:id="rId4" imgW="8353080" imgH="645444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January 25, 2011  | </a:t>
            </a:r>
            <a:fld id="{3D16C75D-85FB-4688-836C-AE4AFF120CA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4588" y="1189038"/>
            <a:ext cx="7313612" cy="409575"/>
          </a:xfrm>
        </p:spPr>
        <p:txBody>
          <a:bodyPr/>
          <a:lstStyle/>
          <a:p>
            <a:pPr eaLnBrk="1" hangingPunct="1"/>
            <a:r>
              <a:rPr lang="en-US" smtClean="0"/>
              <a:t>Solid Waste Section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1524000" y="1812925"/>
            <a:ext cx="7010400" cy="4400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The Solid Waste Section is responsible for implementing the State's solid waste management program in accordance with </a:t>
            </a:r>
            <a:r>
              <a:rPr lang="en-US" sz="2000" dirty="0">
                <a:latin typeface="+mn-lt"/>
                <a:hlinkClick r:id="rId3"/>
              </a:rPr>
              <a:t>Section 403.705, Florida Statutes</a:t>
            </a:r>
            <a:r>
              <a:rPr lang="en-US" sz="2000" dirty="0">
                <a:latin typeface="+mn-lt"/>
              </a:rPr>
              <a:t>.  Activities include:</a:t>
            </a: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Providing guidelines for solid waste management in Florida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Facilitating development and promulgation of rules and policies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Reviewing and approving: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Permit or registration applications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Requests for variances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Request for alternate procedures and requirements</a:t>
            </a: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January 25, 2011  | </a:t>
            </a:r>
            <a:fld id="{A16B06D8-78A3-401B-8540-1B2D96691D1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4588" y="1189038"/>
            <a:ext cx="7313612" cy="409575"/>
          </a:xfrm>
        </p:spPr>
        <p:txBody>
          <a:bodyPr/>
          <a:lstStyle/>
          <a:p>
            <a:pPr eaLnBrk="1" hangingPunct="1"/>
            <a:r>
              <a:rPr lang="en-US" smtClean="0"/>
              <a:t>Solid Waste Section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1447800" y="1828800"/>
            <a:ext cx="7162800" cy="4000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Book Antiqua" pitchFamily="18" charset="0"/>
              </a:rPr>
              <a:t>Solid Waste Section subsections:</a:t>
            </a:r>
          </a:p>
          <a:p>
            <a:pPr>
              <a:defRPr/>
            </a:pPr>
            <a:endParaRPr lang="en-US" sz="1600" i="1" dirty="0">
              <a:latin typeface="Book Antiqua" pitchFamily="18" charset="0"/>
            </a:endParaRPr>
          </a:p>
          <a:p>
            <a:pPr>
              <a:defRPr/>
            </a:pPr>
            <a:r>
              <a:rPr lang="en-US" sz="2000" i="1" dirty="0">
                <a:latin typeface="Book Antiqua" pitchFamily="18" charset="0"/>
              </a:rPr>
              <a:t>Facilities –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latin typeface="Book Antiqua" pitchFamily="18" charset="0"/>
              </a:rPr>
              <a:t>Landfill Design and Operation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latin typeface="Book Antiqua" pitchFamily="18" charset="0"/>
              </a:rPr>
              <a:t>Waste Processing Facilities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latin typeface="Book Antiqua" pitchFamily="18" charset="0"/>
              </a:rPr>
              <a:t>Database Management and Coordination</a:t>
            </a:r>
          </a:p>
          <a:p>
            <a:pPr>
              <a:defRPr/>
            </a:pPr>
            <a:endParaRPr lang="en-US" sz="1600" i="1" dirty="0">
              <a:latin typeface="Book Antiqua" pitchFamily="18" charset="0"/>
            </a:endParaRPr>
          </a:p>
          <a:p>
            <a:pPr>
              <a:defRPr/>
            </a:pPr>
            <a:r>
              <a:rPr lang="en-US" sz="2000" i="1" dirty="0">
                <a:latin typeface="Book Antiqua" pitchFamily="18" charset="0"/>
              </a:rPr>
              <a:t>Special Waste –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latin typeface="Book Antiqua" pitchFamily="18" charset="0"/>
              </a:rPr>
              <a:t>Organics Processing &amp; Recycling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latin typeface="Book Antiqua" pitchFamily="18" charset="0"/>
              </a:rPr>
              <a:t>Waste Tires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latin typeface="Book Antiqua" pitchFamily="18" charset="0"/>
              </a:rPr>
              <a:t>Resource Recovery Equipment Tax Credit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latin typeface="Book Antiqua" pitchFamily="18" charset="0"/>
              </a:rPr>
              <a:t>Biomedical Waste</a:t>
            </a:r>
          </a:p>
          <a:p>
            <a:pPr>
              <a:defRPr/>
            </a:pPr>
            <a:endParaRPr lang="en-US" sz="1600" dirty="0">
              <a:latin typeface="Book Antiqua" pitchFamily="18" charset="0"/>
            </a:endParaRPr>
          </a:p>
          <a:p>
            <a:pPr>
              <a:defRPr/>
            </a:pPr>
            <a:r>
              <a:rPr lang="en-US" sz="2000" i="1" dirty="0">
                <a:latin typeface="+mn-lt"/>
              </a:rPr>
              <a:t>Financial Assurance  -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dirty="0">
                <a:latin typeface="Book Antiqua" pitchFamily="18" charset="0"/>
              </a:rPr>
              <a:t>Review Financial Documents for Compliance</a:t>
            </a:r>
            <a:endParaRPr lang="en-US" sz="20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January 25, 2011 | </a:t>
            </a:r>
            <a:fld id="{E4D2E885-B69C-4083-8E7B-9DBD3340137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Solid Waste Roles &amp; Responsibilities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1905000"/>
            <a:ext cx="69357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Regulations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>
                <a:latin typeface="+mn-lt"/>
              </a:rPr>
              <a:t>Compliance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>
                <a:latin typeface="+mn-lt"/>
              </a:rPr>
              <a:t>Waivers, including temporary authorizations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kern="0" dirty="0">
                <a:latin typeface="+mn-lt"/>
              </a:rPr>
              <a:t>	</a:t>
            </a:r>
            <a:r>
              <a:rPr lang="en-US" i="1" kern="0" dirty="0">
                <a:latin typeface="+mn-lt"/>
              </a:rPr>
              <a:t>An Executive Order and/or Emergency Order are required to waive solid waste regulations.</a:t>
            </a:r>
            <a:endParaRPr lang="en-US" kern="0" dirty="0">
              <a:latin typeface="+mn-lt"/>
            </a:endParaRPr>
          </a:p>
          <a:p>
            <a:pPr marL="342900" lvl="1" indent="-342900" eaLnBrk="1" hangingPunct="1">
              <a:spcBef>
                <a:spcPct val="40000"/>
              </a:spcBef>
              <a:buClr>
                <a:srgbClr val="006666"/>
              </a:buClr>
              <a:buFontTx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Book Antiqua"/>
              </a:rPr>
              <a:t>Facilities &amp; Locations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CCCC"/>
              </a:buClr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Book Antiqua"/>
              </a:rPr>
              <a:t>Database queries, contact lists, industry knowledge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CCCC"/>
              </a:buClr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Book Antiqua"/>
              </a:rPr>
              <a:t>District notification and coordination.</a:t>
            </a:r>
          </a:p>
          <a:p>
            <a:pPr marL="342900" indent="-342900" eaLnBrk="1" hangingPunct="1"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Technical Support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>
                <a:latin typeface="+mn-lt"/>
              </a:rPr>
              <a:t>Guidance on management methods – burial, composting, landfill disposal, other methods that become applicable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January 25, 2011 | </a:t>
            </a:r>
            <a:fld id="{7CCC71C2-026A-4062-9D37-6188A577CF7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Solid Waste Roles &amp; Responsibilities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1905000"/>
            <a:ext cx="69357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Regulations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>
                <a:latin typeface="+mn-lt"/>
              </a:rPr>
              <a:t>Compliance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>
                <a:latin typeface="+mn-lt"/>
              </a:rPr>
              <a:t>Waivers, including temporary authorizations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kern="0" dirty="0">
                <a:latin typeface="+mn-lt"/>
              </a:rPr>
              <a:t>	</a:t>
            </a:r>
            <a:r>
              <a:rPr lang="en-US" i="1" kern="0" dirty="0">
                <a:latin typeface="+mn-lt"/>
              </a:rPr>
              <a:t>An Executive Order and/or Emergency Order are required to waive solid waste regulations.</a:t>
            </a:r>
            <a:endParaRPr lang="en-US" kern="0" dirty="0">
              <a:latin typeface="+mn-lt"/>
            </a:endParaRPr>
          </a:p>
          <a:p>
            <a:pPr marL="342900" lvl="1" indent="-342900" eaLnBrk="1" hangingPunct="1">
              <a:spcBef>
                <a:spcPct val="40000"/>
              </a:spcBef>
              <a:buClr>
                <a:srgbClr val="006666"/>
              </a:buClr>
              <a:buFontTx/>
              <a:buChar char="•"/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Book Antiqua"/>
              </a:rPr>
              <a:t>Facilities &amp; Locations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CCCC"/>
              </a:buClr>
              <a:buFontTx/>
              <a:buChar char="•"/>
              <a:defRPr/>
            </a:pPr>
            <a:r>
              <a:rPr lang="en-US" kern="0" dirty="0">
                <a:solidFill>
                  <a:schemeClr val="bg1">
                    <a:lumMod val="75000"/>
                  </a:schemeClr>
                </a:solidFill>
                <a:latin typeface="Book Antiqua"/>
              </a:rPr>
              <a:t>Database queries, contact lists, industry knowledge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CCCC"/>
              </a:buClr>
              <a:buFontTx/>
              <a:buChar char="•"/>
              <a:defRPr/>
            </a:pPr>
            <a:r>
              <a:rPr lang="en-US" kern="0" dirty="0">
                <a:solidFill>
                  <a:schemeClr val="bg1">
                    <a:lumMod val="75000"/>
                  </a:schemeClr>
                </a:solidFill>
                <a:latin typeface="Book Antiqua"/>
              </a:rPr>
              <a:t>District notification and coordination.</a:t>
            </a:r>
          </a:p>
          <a:p>
            <a:pPr marL="342900" indent="-342900" eaLnBrk="1" hangingPunct="1">
              <a:spcBef>
                <a:spcPct val="4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Technical Support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kern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Guidance on management methods – burial, composting, landfill disposal, other methods that become applicable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January 25, 2011 | </a:t>
            </a:r>
            <a:fld id="{0F8A6EEC-369A-4D48-9CDB-8012495BF4C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Relevant Solid Waste Regulations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924800" cy="41910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1800" b="1" dirty="0" smtClean="0"/>
              <a:t>Solid Waste, 62-701, F.A.C. 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1600" dirty="0" smtClean="0"/>
              <a:t>Solid waste prohibitions (62-701.300, F.A.C.).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1600" dirty="0" smtClean="0"/>
              <a:t>Solid waste management facility permit requirements, general (62-701.320)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1600" dirty="0" smtClean="0"/>
              <a:t>Special waste handling – biological waste (62-701.520(5), F.A.C.)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sz="1600" dirty="0" smtClean="0"/>
              <a:t>Routine Disposal of Animal Carcasses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sz="1600" dirty="0" smtClean="0"/>
              <a:t>Treated biomedical waste disposal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800" b="1" dirty="0" smtClean="0"/>
              <a:t>Criteria for Organics Processing and Recycling, 62-709, F.A.C.</a:t>
            </a:r>
          </a:p>
          <a:p>
            <a:pPr lvl="1" eaLnBrk="1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600" dirty="0" smtClean="0"/>
              <a:t>General Provisions (62-709.300, F.A.C.)</a:t>
            </a:r>
          </a:p>
          <a:p>
            <a:pPr lvl="1" eaLnBrk="1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600" dirty="0" smtClean="0"/>
              <a:t>Normal farming exemptions (62-709.305(2), F.A.C.)</a:t>
            </a:r>
          </a:p>
          <a:p>
            <a:pPr lvl="1" eaLnBrk="1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600" dirty="0" smtClean="0"/>
              <a:t>Design Criteria for Permitted Facilities (62-709.500, F.A.C.)</a:t>
            </a:r>
          </a:p>
          <a:p>
            <a:pPr lvl="1" eaLnBrk="1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600" dirty="0" smtClean="0"/>
              <a:t>Operating Criteria for Permitted Facilities (62-709.510, F.A.C.)</a:t>
            </a:r>
          </a:p>
          <a:p>
            <a:pPr lvl="1" eaLnBrk="1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600" dirty="0" smtClean="0"/>
              <a:t>Testing requirements (62-709.530(1), F.A.C.)</a:t>
            </a:r>
          </a:p>
          <a:p>
            <a:pPr lvl="1" eaLnBrk="1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600" dirty="0" smtClean="0"/>
              <a:t>Compost classification (</a:t>
            </a:r>
            <a:r>
              <a:rPr lang="en-US" sz="1600" dirty="0" smtClean="0">
                <a:solidFill>
                  <a:srgbClr val="000000"/>
                </a:solidFill>
              </a:rPr>
              <a:t>62-709.550, F.A.C.)</a:t>
            </a:r>
            <a:endParaRPr lang="en-US" sz="1600" dirty="0" smtClean="0"/>
          </a:p>
          <a:p>
            <a:pPr lvl="1" eaLnBrk="1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600" dirty="0" smtClean="0"/>
              <a:t>Criteria for off-site use of compost (62-709.600, F.A.C.)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16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4958</TotalTime>
  <Words>1363</Words>
  <Application>Microsoft Office PowerPoint</Application>
  <PresentationFormat>On-screen Show (4:3)</PresentationFormat>
  <Paragraphs>296</Paragraphs>
  <Slides>27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Eclipse</vt:lpstr>
      <vt:lpstr>Acrobat Document</vt:lpstr>
      <vt:lpstr>DEP Solid Waste Section Responsibilities and Support Roles Catastrophic Mass Animal Casualty Events</vt:lpstr>
      <vt:lpstr>Solid Waste Section and Emergency Response</vt:lpstr>
      <vt:lpstr>Carcass Disposal Options</vt:lpstr>
      <vt:lpstr>Investigation and Response Flowchart</vt:lpstr>
      <vt:lpstr>Solid Waste Section</vt:lpstr>
      <vt:lpstr>Solid Waste Section</vt:lpstr>
      <vt:lpstr>Solid Waste Roles &amp; Responsibilities</vt:lpstr>
      <vt:lpstr>Solid Waste Roles &amp; Responsibilities</vt:lpstr>
      <vt:lpstr>Relevant Solid Waste Regulations</vt:lpstr>
      <vt:lpstr>Waivers</vt:lpstr>
      <vt:lpstr>Solid Waste Roles &amp; Responsibilities</vt:lpstr>
      <vt:lpstr>Database - Water Assurance Compliance System (WACS)</vt:lpstr>
      <vt:lpstr>Other resources</vt:lpstr>
      <vt:lpstr>Other resources – Facility Locator cont.</vt:lpstr>
      <vt:lpstr>Other resources – Facility Locator cont.</vt:lpstr>
      <vt:lpstr>Staff Industry Knowledge Topics</vt:lpstr>
      <vt:lpstr>District involvement</vt:lpstr>
      <vt:lpstr>Solid Waste Roles &amp; Responsibilities</vt:lpstr>
      <vt:lpstr>Carcass Management Considerations</vt:lpstr>
      <vt:lpstr>Evaluation and Guidance for On-site Burial</vt:lpstr>
      <vt:lpstr>Evaluation and Guidance for On-Site Composting</vt:lpstr>
      <vt:lpstr>Disposal Evaluation for Off-site Landfill</vt:lpstr>
      <vt:lpstr>Evaluation and Guidance for Off-site Burial</vt:lpstr>
      <vt:lpstr>Evaluation and Guidance for Off-Site Composting</vt:lpstr>
      <vt:lpstr>New Innovative Technologies</vt:lpstr>
      <vt:lpstr>Contacts</vt:lpstr>
      <vt:lpstr>Contact Information - General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SETTLEMENT GUIDELINES FOR CIVIL AND ADMINISTRATIVE PENALTIES</dc:title>
  <dc:creator>morgan_l</dc:creator>
  <cp:lastModifiedBy>christg</cp:lastModifiedBy>
  <cp:revision>470</cp:revision>
  <dcterms:created xsi:type="dcterms:W3CDTF">2005-08-15T21:38:01Z</dcterms:created>
  <dcterms:modified xsi:type="dcterms:W3CDTF">2013-07-22T18:03:03Z</dcterms:modified>
</cp:coreProperties>
</file>